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5"/>
  </p:sldMasterIdLst>
  <p:notesMasterIdLst>
    <p:notesMasterId r:id="rId21"/>
  </p:notesMasterIdLst>
  <p:sldIdLst>
    <p:sldId id="299" r:id="rId6"/>
    <p:sldId id="329" r:id="rId7"/>
    <p:sldId id="316" r:id="rId8"/>
    <p:sldId id="287" r:id="rId9"/>
    <p:sldId id="319" r:id="rId10"/>
    <p:sldId id="306" r:id="rId11"/>
    <p:sldId id="284" r:id="rId12"/>
    <p:sldId id="330" r:id="rId13"/>
    <p:sldId id="334" r:id="rId14"/>
    <p:sldId id="335" r:id="rId15"/>
    <p:sldId id="331" r:id="rId16"/>
    <p:sldId id="332" r:id="rId17"/>
    <p:sldId id="333" r:id="rId18"/>
    <p:sldId id="283" r:id="rId19"/>
    <p:sldId id="29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10522C-8CAD-1A73-797F-D0B85217DE70}" name="Anderson, Kaley" initials="AK" userId="S::Kaley.Anderson@FloridaDEP.gov::ed71604e-d84f-4d6c-bb50-9577c654140c" providerId="AD"/>
  <p188:author id="{CFB05B44-67F2-7ADD-ECBB-BFF335963683}" name="O'Connor, Lauren" initials="LO" userId="S::Lauren.OConnor@FloridaDEP.gov::b73c968f-7ac6-44b3-8a68-1e49fd29302b" providerId="AD"/>
  <p188:author id="{2C7331C2-9630-A765-83F1-58007065A578}" name="Folsom, Mayra" initials="FM" userId="S::mayra.folsom@floridadep.gov::1b59b902-5442-444d-9807-1d1db33ad36e" providerId="AD"/>
  <p188:author id="{1D7455CC-958B-2C72-AE34-7C42C9B8E7CA}" name="Perry, Christopher" initials="" userId="S::Christopher.Perry@dep.state.fl.us::fde18980-ebf4-4dcf-a741-2b660e18ec15" providerId="AD"/>
  <p188:author id="{4EC6C3EA-96C5-800F-146A-3752EB701876}" name="Folsom, Mayra" initials="FM" userId="S::Mayra.Folsom@FloridaDEP.gov::1b59b902-5442-444d-9807-1d1db33ad36e" providerId="AD"/>
  <p188:author id="{A8E8D1FD-6A51-8EAA-35A7-F5318B02AD09}" name="Perry, Christopher" initials="PC" userId="S::christopher.perry@dep.state.fl.us::fde18980-ebf4-4dcf-a741-2b660e18ec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AFB"/>
    <a:srgbClr val="243F7A"/>
    <a:srgbClr val="0F7CC0"/>
    <a:srgbClr val="157BC1"/>
    <a:srgbClr val="01549F"/>
    <a:srgbClr val="457EF6"/>
    <a:srgbClr val="52B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96CA7-1B7E-4744-91CA-677226264E8E}" v="4" dt="2024-06-05T13:58:42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2A0A2-A877-4863-9A63-D2F5E0E319E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70D9E-D24D-4C01-872A-794C0DB9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7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Backyard Composting – Homeowner or tenant </a:t>
            </a:r>
            <a:r>
              <a:rPr lang="en-US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single or multi-residential unit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70D9E-D24D-4C01-872A-794C0DB9FA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0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81741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9217E1-CC21-FA4D-A15D-1D550201515D}"/>
              </a:ext>
            </a:extLst>
          </p:cNvPr>
          <p:cNvSpPr/>
          <p:nvPr userDrawn="1"/>
        </p:nvSpPr>
        <p:spPr>
          <a:xfrm>
            <a:off x="327905" y="1370438"/>
            <a:ext cx="11536191" cy="33251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2258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7769C0-3006-DC48-B84B-7DC6B10DA2FA}"/>
              </a:ext>
            </a:extLst>
          </p:cNvPr>
          <p:cNvSpPr/>
          <p:nvPr userDrawn="1"/>
        </p:nvSpPr>
        <p:spPr>
          <a:xfrm>
            <a:off x="327905" y="3341930"/>
            <a:ext cx="11536191" cy="33251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9264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30B274-329C-EF4D-868F-4623C6BA847F}"/>
              </a:ext>
            </a:extLst>
          </p:cNvPr>
          <p:cNvSpPr/>
          <p:nvPr userDrawn="1"/>
        </p:nvSpPr>
        <p:spPr>
          <a:xfrm>
            <a:off x="362884" y="3429000"/>
            <a:ext cx="3652269" cy="33251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6EC567-50D4-8548-9F9C-83582585BA54}"/>
              </a:ext>
            </a:extLst>
          </p:cNvPr>
          <p:cNvSpPr/>
          <p:nvPr userDrawn="1"/>
        </p:nvSpPr>
        <p:spPr>
          <a:xfrm>
            <a:off x="4269866" y="3429000"/>
            <a:ext cx="3652269" cy="33251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1AAC55-AF86-A64A-A0FD-8E4EB2F8860D}"/>
              </a:ext>
            </a:extLst>
          </p:cNvPr>
          <p:cNvSpPr/>
          <p:nvPr userDrawn="1"/>
        </p:nvSpPr>
        <p:spPr>
          <a:xfrm>
            <a:off x="8176848" y="3429000"/>
            <a:ext cx="3652269" cy="33251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418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A5CC3A-BBAD-7D4A-8D49-CC6CFCE5F1E7}"/>
              </a:ext>
            </a:extLst>
          </p:cNvPr>
          <p:cNvSpPr/>
          <p:nvPr userDrawn="1"/>
        </p:nvSpPr>
        <p:spPr>
          <a:xfrm>
            <a:off x="362884" y="1410194"/>
            <a:ext cx="3652269" cy="33251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4119F9-5AD9-1D4D-A88A-659AF8D428F5}"/>
              </a:ext>
            </a:extLst>
          </p:cNvPr>
          <p:cNvSpPr/>
          <p:nvPr userDrawn="1"/>
        </p:nvSpPr>
        <p:spPr>
          <a:xfrm>
            <a:off x="4269866" y="1410194"/>
            <a:ext cx="3652269" cy="33251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1A1A57-9206-3D40-9771-EDED8309C3FB}"/>
              </a:ext>
            </a:extLst>
          </p:cNvPr>
          <p:cNvSpPr/>
          <p:nvPr userDrawn="1"/>
        </p:nvSpPr>
        <p:spPr>
          <a:xfrm>
            <a:off x="8176848" y="1410194"/>
            <a:ext cx="3652269" cy="33251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38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027388-62EA-DE48-A209-EF7CA10057E9}"/>
              </a:ext>
            </a:extLst>
          </p:cNvPr>
          <p:cNvSpPr/>
          <p:nvPr userDrawn="1"/>
        </p:nvSpPr>
        <p:spPr>
          <a:xfrm>
            <a:off x="362884" y="1410193"/>
            <a:ext cx="3652269" cy="53320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BA2B29-94DF-0649-9733-289A181C212E}"/>
              </a:ext>
            </a:extLst>
          </p:cNvPr>
          <p:cNvSpPr/>
          <p:nvPr userDrawn="1"/>
        </p:nvSpPr>
        <p:spPr>
          <a:xfrm>
            <a:off x="4269866" y="1410194"/>
            <a:ext cx="3652269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3950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608DD6-E8B7-4A47-ACD0-151608AB1471}"/>
              </a:ext>
            </a:extLst>
          </p:cNvPr>
          <p:cNvSpPr/>
          <p:nvPr userDrawn="1"/>
        </p:nvSpPr>
        <p:spPr>
          <a:xfrm>
            <a:off x="4269866" y="1410194"/>
            <a:ext cx="3652269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CCD815-AA26-3049-BBF7-DF2314AA9440}"/>
              </a:ext>
            </a:extLst>
          </p:cNvPr>
          <p:cNvSpPr/>
          <p:nvPr userDrawn="1"/>
        </p:nvSpPr>
        <p:spPr>
          <a:xfrm>
            <a:off x="8176848" y="1410194"/>
            <a:ext cx="3652269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2320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31449A-2FA3-CD40-AC84-157BCEA8956B}"/>
              </a:ext>
            </a:extLst>
          </p:cNvPr>
          <p:cNvSpPr/>
          <p:nvPr userDrawn="1"/>
        </p:nvSpPr>
        <p:spPr>
          <a:xfrm>
            <a:off x="4269866" y="4227616"/>
            <a:ext cx="3652269" cy="25146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2180D1-075E-7A48-B05C-8F132026964C}"/>
              </a:ext>
            </a:extLst>
          </p:cNvPr>
          <p:cNvSpPr/>
          <p:nvPr userDrawn="1"/>
        </p:nvSpPr>
        <p:spPr>
          <a:xfrm>
            <a:off x="4273824" y="1410193"/>
            <a:ext cx="3652269" cy="25146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27B1F9-9792-E348-8054-5F3B10DB3A02}"/>
              </a:ext>
            </a:extLst>
          </p:cNvPr>
          <p:cNvSpPr/>
          <p:nvPr userDrawn="1"/>
        </p:nvSpPr>
        <p:spPr>
          <a:xfrm>
            <a:off x="8176848" y="4227616"/>
            <a:ext cx="3652269" cy="25146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B97E83-2A90-6240-B51D-82E521BCBA1B}"/>
              </a:ext>
            </a:extLst>
          </p:cNvPr>
          <p:cNvSpPr/>
          <p:nvPr userDrawn="1"/>
        </p:nvSpPr>
        <p:spPr>
          <a:xfrm>
            <a:off x="8176848" y="1410193"/>
            <a:ext cx="3652269" cy="25146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64971B-C0DF-7B41-99FA-6ADC4367C5AA}"/>
              </a:ext>
            </a:extLst>
          </p:cNvPr>
          <p:cNvSpPr/>
          <p:nvPr userDrawn="1"/>
        </p:nvSpPr>
        <p:spPr>
          <a:xfrm>
            <a:off x="362884" y="4227616"/>
            <a:ext cx="3652269" cy="25146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D10D5-9907-3244-8DCD-B29754C4C87E}"/>
              </a:ext>
            </a:extLst>
          </p:cNvPr>
          <p:cNvSpPr/>
          <p:nvPr userDrawn="1"/>
        </p:nvSpPr>
        <p:spPr>
          <a:xfrm>
            <a:off x="362884" y="1410193"/>
            <a:ext cx="3652269" cy="25146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1966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D74B4F-0AF2-544C-BBE1-F3D728C735D5}"/>
              </a:ext>
            </a:extLst>
          </p:cNvPr>
          <p:cNvSpPr/>
          <p:nvPr userDrawn="1"/>
        </p:nvSpPr>
        <p:spPr>
          <a:xfrm>
            <a:off x="362884" y="1410193"/>
            <a:ext cx="3652269" cy="53320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5DC2A0-26E5-0843-A769-6B80E0A77EE6}"/>
              </a:ext>
            </a:extLst>
          </p:cNvPr>
          <p:cNvSpPr/>
          <p:nvPr userDrawn="1"/>
        </p:nvSpPr>
        <p:spPr>
          <a:xfrm>
            <a:off x="4269866" y="1410194"/>
            <a:ext cx="3652269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F594A-E21A-AD4C-AF4E-1185D7D4E338}"/>
              </a:ext>
            </a:extLst>
          </p:cNvPr>
          <p:cNvSpPr/>
          <p:nvPr userDrawn="1"/>
        </p:nvSpPr>
        <p:spPr>
          <a:xfrm>
            <a:off x="8176848" y="1410194"/>
            <a:ext cx="3652269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06430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AF781C-C56E-5848-A911-7076A563E0C5}"/>
              </a:ext>
            </a:extLst>
          </p:cNvPr>
          <p:cNvSpPr/>
          <p:nvPr userDrawn="1"/>
        </p:nvSpPr>
        <p:spPr>
          <a:xfrm>
            <a:off x="271154" y="1398320"/>
            <a:ext cx="5700155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A333A5-F13A-054D-9DCD-F98B9C2CCC17}"/>
              </a:ext>
            </a:extLst>
          </p:cNvPr>
          <p:cNvSpPr/>
          <p:nvPr userDrawn="1"/>
        </p:nvSpPr>
        <p:spPr>
          <a:xfrm>
            <a:off x="6220692" y="1398320"/>
            <a:ext cx="5700155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72229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757DCF-EDBE-7047-8355-609423C64C97}"/>
              </a:ext>
            </a:extLst>
          </p:cNvPr>
          <p:cNvSpPr/>
          <p:nvPr userDrawn="1"/>
        </p:nvSpPr>
        <p:spPr>
          <a:xfrm>
            <a:off x="271154" y="1398320"/>
            <a:ext cx="5700155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2584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rida Department of Environmental Protection Logo">
            <a:extLst>
              <a:ext uri="{FF2B5EF4-FFF2-40B4-BE49-F238E27FC236}">
                <a16:creationId xmlns:a16="http://schemas.microsoft.com/office/drawing/2014/main" id="{5FC63135-B980-654F-A16F-804BC17273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68" y="93439"/>
            <a:ext cx="1062435" cy="10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30524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FA6816-B517-DA4F-9915-A0A632A2BF9B}"/>
              </a:ext>
            </a:extLst>
          </p:cNvPr>
          <p:cNvSpPr/>
          <p:nvPr userDrawn="1"/>
        </p:nvSpPr>
        <p:spPr>
          <a:xfrm>
            <a:off x="6220692" y="1398320"/>
            <a:ext cx="5700155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5082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F38FBE-460A-D441-9EDF-7C42DA61129B}"/>
              </a:ext>
            </a:extLst>
          </p:cNvPr>
          <p:cNvSpPr/>
          <p:nvPr userDrawn="1"/>
        </p:nvSpPr>
        <p:spPr>
          <a:xfrm>
            <a:off x="1203366" y="1586841"/>
            <a:ext cx="9785267" cy="494310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89295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A8D1B6-4D7F-6849-92E4-BF2EC945BD09}"/>
              </a:ext>
            </a:extLst>
          </p:cNvPr>
          <p:cNvSpPr/>
          <p:nvPr userDrawn="1"/>
        </p:nvSpPr>
        <p:spPr>
          <a:xfrm>
            <a:off x="210788" y="1398320"/>
            <a:ext cx="11770425" cy="53320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4480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789B56-ECF3-C341-899C-8E67056D85D1}"/>
              </a:ext>
            </a:extLst>
          </p:cNvPr>
          <p:cNvSpPr/>
          <p:nvPr userDrawn="1"/>
        </p:nvSpPr>
        <p:spPr>
          <a:xfrm>
            <a:off x="152400" y="5663545"/>
            <a:ext cx="11887200" cy="111825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3645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258A93-78EB-A241-82FA-4365C9EEF40C}"/>
              </a:ext>
            </a:extLst>
          </p:cNvPr>
          <p:cNvSpPr/>
          <p:nvPr userDrawn="1"/>
        </p:nvSpPr>
        <p:spPr>
          <a:xfrm>
            <a:off x="0" y="0"/>
            <a:ext cx="1469571" cy="1249314"/>
          </a:xfrm>
          <a:prstGeom prst="rect">
            <a:avLst/>
          </a:prstGeom>
          <a:solidFill>
            <a:schemeClr val="accent6">
              <a:alpha val="6977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8D8CAB-51FF-BF49-9097-35CC33F1964E}"/>
              </a:ext>
            </a:extLst>
          </p:cNvPr>
          <p:cNvSpPr/>
          <p:nvPr userDrawn="1"/>
        </p:nvSpPr>
        <p:spPr>
          <a:xfrm>
            <a:off x="0" y="1249312"/>
            <a:ext cx="1469571" cy="56086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lorida Department of Environmental Protection Logo">
            <a:extLst>
              <a:ext uri="{FF2B5EF4-FFF2-40B4-BE49-F238E27FC236}">
                <a16:creationId xmlns:a16="http://schemas.microsoft.com/office/drawing/2014/main" id="{5FC63135-B980-654F-A16F-804BC17273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68" y="93439"/>
            <a:ext cx="1062435" cy="10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1061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329034-9E48-D04D-A24C-AE33E1A9FF84}"/>
              </a:ext>
            </a:extLst>
          </p:cNvPr>
          <p:cNvSpPr/>
          <p:nvPr userDrawn="1"/>
        </p:nvSpPr>
        <p:spPr>
          <a:xfrm>
            <a:off x="4269866" y="1410194"/>
            <a:ext cx="7559252" cy="53320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7467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1A6B3-0D65-3447-9204-8EF6F5D3E7D5}"/>
              </a:ext>
            </a:extLst>
          </p:cNvPr>
          <p:cNvSpPr/>
          <p:nvPr userDrawn="1"/>
        </p:nvSpPr>
        <p:spPr>
          <a:xfrm>
            <a:off x="362884" y="1410193"/>
            <a:ext cx="7559251" cy="53320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2610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5DE420-F4C4-DD42-ABE2-594CA0366399}"/>
              </a:ext>
            </a:extLst>
          </p:cNvPr>
          <p:cNvSpPr/>
          <p:nvPr userDrawn="1"/>
        </p:nvSpPr>
        <p:spPr>
          <a:xfrm>
            <a:off x="152400" y="1371600"/>
            <a:ext cx="5509846" cy="536916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3425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466596-7514-A943-9CAB-C5E8E11DE13D}"/>
              </a:ext>
            </a:extLst>
          </p:cNvPr>
          <p:cNvSpPr/>
          <p:nvPr userDrawn="1"/>
        </p:nvSpPr>
        <p:spPr>
          <a:xfrm>
            <a:off x="6529754" y="1371600"/>
            <a:ext cx="5509846" cy="536916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40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CB55B8-A939-234E-A3DC-A602B9B18A45}"/>
              </a:ext>
            </a:extLst>
          </p:cNvPr>
          <p:cNvSpPr/>
          <p:nvPr userDrawn="1"/>
        </p:nvSpPr>
        <p:spPr>
          <a:xfrm>
            <a:off x="8824128" y="1373122"/>
            <a:ext cx="3215472" cy="536916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4345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F669CB-6F84-9C40-9F8F-01BF42FAF9BB}"/>
              </a:ext>
            </a:extLst>
          </p:cNvPr>
          <p:cNvSpPr/>
          <p:nvPr userDrawn="1"/>
        </p:nvSpPr>
        <p:spPr>
          <a:xfrm>
            <a:off x="147267" y="1373122"/>
            <a:ext cx="3215472" cy="536916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5715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74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112DA-B6CA-4C49-8993-1E516C4586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7552AF-DB28-6C46-9779-D99F67C813A4}"/>
              </a:ext>
            </a:extLst>
          </p:cNvPr>
          <p:cNvSpPr/>
          <p:nvPr userDrawn="1"/>
        </p:nvSpPr>
        <p:spPr>
          <a:xfrm>
            <a:off x="1469570" y="0"/>
            <a:ext cx="10722429" cy="12493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5C0050-FD7D-734A-87F6-0D9536EEA196}"/>
              </a:ext>
            </a:extLst>
          </p:cNvPr>
          <p:cNvSpPr/>
          <p:nvPr userDrawn="1"/>
        </p:nvSpPr>
        <p:spPr>
          <a:xfrm>
            <a:off x="0" y="0"/>
            <a:ext cx="1469571" cy="1249314"/>
          </a:xfrm>
          <a:prstGeom prst="rect">
            <a:avLst/>
          </a:prstGeom>
          <a:solidFill>
            <a:schemeClr val="accent6">
              <a:alpha val="6977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lorida Department of Environmental Protection Logo">
            <a:extLst>
              <a:ext uri="{FF2B5EF4-FFF2-40B4-BE49-F238E27FC236}">
                <a16:creationId xmlns:a16="http://schemas.microsoft.com/office/drawing/2014/main" id="{40582B00-DE96-5D4B-85DA-208F756EA2D2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68" y="93439"/>
            <a:ext cx="1062435" cy="10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2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8" r:id="rId2"/>
    <p:sldLayoutId id="2147483756" r:id="rId3"/>
    <p:sldLayoutId id="2147483759" r:id="rId4"/>
    <p:sldLayoutId id="2147483760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2" r:id="rId12"/>
    <p:sldLayoutId id="2147483753" r:id="rId13"/>
    <p:sldLayoutId id="2147483754" r:id="rId14"/>
    <p:sldLayoutId id="2147483755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8" r:id="rId22"/>
    <p:sldLayoutId id="2147483769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6" userDrawn="1">
          <p15:clr>
            <a:srgbClr val="F26B43"/>
          </p15:clr>
        </p15:guide>
        <p15:guide id="2" orient="horz" pos="48" userDrawn="1">
          <p15:clr>
            <a:srgbClr val="F26B43"/>
          </p15:clr>
        </p15:guide>
        <p15:guide id="3" orient="horz" pos="4272" userDrawn="1">
          <p15:clr>
            <a:srgbClr val="F26B43"/>
          </p15:clr>
        </p15:guide>
        <p15:guide id="4" pos="7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rules.org/gateway/ruleno.asp?id=62-709.305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hyperlink" Target="https://ilsr.org/composting/map/" TargetMode="External"/><Relationship Id="rId4" Type="http://schemas.openxmlformats.org/officeDocument/2006/relationships/hyperlink" Target="https://www.fdacs.gov/Agriculture-Industry/Water/Agricultural-Best-Management-Practic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loridadep.gov/water/stormwater/content/general-frequently-asked-questions" TargetMode="External"/><Relationship Id="rId2" Type="http://schemas.openxmlformats.org/officeDocument/2006/relationships/hyperlink" Target="https://floridadep.gov/water/stormwater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g.state.fl.us/statutes/index.cfm?App_mode=Display_Statute&amp;URL=0400-0499/0403/Sections/0403.706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dy of water surrounded by trees&#10;&#10;Description automatically generated with medium confidence">
            <a:extLst>
              <a:ext uri="{FF2B5EF4-FFF2-40B4-BE49-F238E27FC236}">
                <a16:creationId xmlns:a16="http://schemas.microsoft.com/office/drawing/2014/main" id="{1CC4B1EE-B15A-8F48-8E6F-6D2A48232F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 descr="Florida Department of Environmental Protection Logo">
            <a:extLst>
              <a:ext uri="{FF2B5EF4-FFF2-40B4-BE49-F238E27FC236}">
                <a16:creationId xmlns:a16="http://schemas.microsoft.com/office/drawing/2014/main" id="{5F3E81B4-9455-7745-89C0-712EE96BAA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936" y="2235311"/>
            <a:ext cx="2316129" cy="23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31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5CB4B8-9F7A-564F-BE48-48B534B3A1F0}"/>
              </a:ext>
            </a:extLst>
          </p:cNvPr>
          <p:cNvSpPr txBox="1"/>
          <p:nvPr/>
        </p:nvSpPr>
        <p:spPr>
          <a:xfrm>
            <a:off x="0" y="1487735"/>
            <a:ext cx="11872472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endParaRPr lang="en-US" sz="2400" b="1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Fires at yard trash processing facilities.</a:t>
            </a: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Odor issues.</a:t>
            </a: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Stormwater violations.</a:t>
            </a:r>
            <a:endParaRPr lang="en-US" sz="2800" b="1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Truck traffic.</a:t>
            </a: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Dust.</a:t>
            </a: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thresholds/pile limits and mis-management of material.</a:t>
            </a: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 processing of unprocessed material and removal of finished material.   </a:t>
            </a: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recordkeeping.</a:t>
            </a: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body impacts.  </a:t>
            </a: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of incidental/unauthorized wastes.  </a:t>
            </a: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use/zoning violations. </a:t>
            </a:r>
          </a:p>
          <a:p>
            <a:pPr algn="l">
              <a:spcAft>
                <a:spcPts val="0"/>
              </a:spcAft>
              <a:defRPr/>
            </a:pPr>
            <a:r>
              <a:rPr lang="en-US" sz="26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FEEEB-AD36-3268-AF81-7E4D17AE017A}"/>
              </a:ext>
            </a:extLst>
          </p:cNvPr>
          <p:cNvSpPr txBox="1"/>
          <p:nvPr/>
        </p:nvSpPr>
        <p:spPr>
          <a:xfrm>
            <a:off x="1541417" y="111616"/>
            <a:ext cx="1065058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ORGANICS RECYCLING FACILITIES</a:t>
            </a:r>
            <a:endParaRPr lang="en-US" dirty="0"/>
          </a:p>
          <a:p>
            <a:r>
              <a:rPr lang="en-US" sz="2500" b="1" dirty="0">
                <a:solidFill>
                  <a:srgbClr val="C8EAF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REGULATORY CHALLENGES AT COMPOSTING FACILITIES</a:t>
            </a: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54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5CB4B8-9F7A-564F-BE48-48B534B3A1F0}"/>
              </a:ext>
            </a:extLst>
          </p:cNvPr>
          <p:cNvSpPr txBox="1"/>
          <p:nvPr/>
        </p:nvSpPr>
        <p:spPr>
          <a:xfrm>
            <a:off x="738180" y="1533147"/>
            <a:ext cx="11016343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 Rulemaking for Chapter 62-709, F.A.C.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rule update in 2010.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proposed changes:</a:t>
            </a:r>
          </a:p>
          <a:p>
            <a:pPr marL="1257300" lvl="2" indent="-342900" algn="l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definitions. </a:t>
            </a:r>
          </a:p>
          <a:p>
            <a:pPr marL="1257300" lvl="2" indent="-342900" algn="l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Restructure of registered and permitted composting facilities. </a:t>
            </a:r>
          </a:p>
          <a:p>
            <a:pPr marL="1257300" lvl="2" indent="-342900" algn="l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plan requirement for registered facilities.</a:t>
            </a:r>
          </a:p>
          <a:p>
            <a:pPr marL="1257300" lvl="2" indent="-342900" algn="l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criteria for fire protection controls.</a:t>
            </a:r>
          </a:p>
          <a:p>
            <a:pPr marL="1257300" lvl="2" indent="-342900" algn="l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 trash pile dimensions.</a:t>
            </a:r>
          </a:p>
          <a:p>
            <a:pPr marL="1257300" lvl="2" indent="-342900" algn="l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metal concentration limits for finished compost.  </a:t>
            </a:r>
          </a:p>
          <a:p>
            <a:pPr marL="1257300" lvl="2" indent="-342900" algn="l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of new organic feedstocks (registration and/or permit):</a:t>
            </a:r>
          </a:p>
          <a:p>
            <a:pPr marL="1714500" lvl="3" indent="-342900" algn="l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Sargassum seaweed.</a:t>
            </a:r>
          </a:p>
          <a:p>
            <a:pPr marL="1714500" lvl="3" indent="-342900" algn="l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food waste.</a:t>
            </a:r>
          </a:p>
          <a:p>
            <a:pPr marL="1714500" lvl="3" indent="-342900" algn="l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Compostable products.</a:t>
            </a:r>
          </a:p>
          <a:p>
            <a:pPr marL="1714500" lvl="3" indent="-342900" algn="l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Domesticated pet waste.</a:t>
            </a:r>
            <a:endParaRPr lang="en-US" sz="2000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l">
              <a:spcAft>
                <a:spcPts val="0"/>
              </a:spcAft>
              <a:defRPr/>
            </a:pPr>
            <a:endParaRPr lang="en-US" sz="2000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FEEEB-AD36-3268-AF81-7E4D17AE017A}"/>
              </a:ext>
            </a:extLst>
          </p:cNvPr>
          <p:cNvSpPr txBox="1"/>
          <p:nvPr/>
        </p:nvSpPr>
        <p:spPr>
          <a:xfrm>
            <a:off x="1541417" y="134471"/>
            <a:ext cx="10650583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CHAPTER 62-709, F.A.C RULEMAKING</a:t>
            </a:r>
            <a:endParaRPr lang="en-US" dirty="0"/>
          </a:p>
          <a:p>
            <a:r>
              <a:rPr lang="en-US" sz="2300" b="1" dirty="0">
                <a:solidFill>
                  <a:srgbClr val="C8EAF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CRITERIA FOR ORGANICS PROCESSING AND RECYCLING FACILITIES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41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5CB4B8-9F7A-564F-BE48-48B534B3A1F0}"/>
              </a:ext>
            </a:extLst>
          </p:cNvPr>
          <p:cNvSpPr txBox="1"/>
          <p:nvPr/>
        </p:nvSpPr>
        <p:spPr>
          <a:xfrm>
            <a:off x="285750" y="1561538"/>
            <a:ext cx="11363869" cy="47705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 algn="l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Definitions:</a:t>
            </a:r>
          </a:p>
          <a:p>
            <a:pPr marL="1257300" lvl="2" indent="-342900">
              <a:buFontTx/>
              <a:buChar char="•"/>
              <a:defRPr/>
            </a:pPr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Feedstock.</a:t>
            </a:r>
          </a:p>
          <a:p>
            <a:pPr marL="1257300" lvl="2" indent="-342900" algn="l">
              <a:spcAft>
                <a:spcPts val="0"/>
              </a:spcAft>
              <a:buChar char="•"/>
              <a:defRPr/>
            </a:pPr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composting.</a:t>
            </a:r>
          </a:p>
          <a:p>
            <a:pPr marL="1257300" lvl="2" indent="-342900" algn="l">
              <a:spcAft>
                <a:spcPts val="0"/>
              </a:spcAft>
              <a:buChar char="•"/>
              <a:defRPr/>
            </a:pPr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compaction.</a:t>
            </a:r>
          </a:p>
          <a:p>
            <a:pPr marL="1257300" lvl="2" indent="-342900" algn="l">
              <a:spcAft>
                <a:spcPts val="0"/>
              </a:spcAft>
              <a:buChar char="•"/>
              <a:defRPr/>
            </a:pPr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Sargassum seaweed.</a:t>
            </a:r>
          </a:p>
          <a:p>
            <a:pPr marL="1257300" lvl="2" indent="-342900" algn="l">
              <a:spcAft>
                <a:spcPts val="0"/>
              </a:spcAft>
              <a:buChar char="•"/>
              <a:defRPr/>
            </a:pPr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Domesticated pet waste.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accent6"/>
                </a:solidFill>
                <a:latin typeface="Arial"/>
                <a:cs typeface="Arial"/>
              </a:rPr>
              <a:t>Compostable products – Biodegradable Products Institute (BPI) and American Society for Testing and Materials (ASTM) specifications.</a:t>
            </a:r>
          </a:p>
          <a:p>
            <a:pPr marL="1257300" lvl="2" indent="-342900" algn="l">
              <a:spcAft>
                <a:spcPts val="0"/>
              </a:spcAft>
              <a:buChar char="•"/>
              <a:defRPr/>
            </a:pPr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waste (discards):</a:t>
            </a:r>
          </a:p>
          <a:p>
            <a:pPr marL="1828800" lvl="3" indent="-457200" algn="l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 and post-consumer food waste. </a:t>
            </a:r>
          </a:p>
          <a:p>
            <a:pPr marL="1828800" lvl="3" indent="-457200" algn="l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Opened to residential collection.</a:t>
            </a:r>
          </a:p>
          <a:p>
            <a:pPr marL="1828800" lvl="3" indent="-457200" algn="l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replace current definitions of animal byproducts, pre-consumer vegetative waste and (post-consumer) vegetative waste.  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FEEEB-AD36-3268-AF81-7E4D17AE017A}"/>
              </a:ext>
            </a:extLst>
          </p:cNvPr>
          <p:cNvSpPr txBox="1"/>
          <p:nvPr/>
        </p:nvSpPr>
        <p:spPr>
          <a:xfrm>
            <a:off x="1541417" y="165404"/>
            <a:ext cx="1065058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CHAPTER 62-709, F.A.C RULEMAKING</a:t>
            </a:r>
            <a:endParaRPr lang="en-US" dirty="0"/>
          </a:p>
          <a:p>
            <a:r>
              <a:rPr lang="en-US" sz="2500" b="1" dirty="0">
                <a:solidFill>
                  <a:srgbClr val="C8EAF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DEFINITION UPDATES - PROPOSED</a:t>
            </a: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26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DC1654-8C4E-5349-85F8-7060A167122F}"/>
              </a:ext>
            </a:extLst>
          </p:cNvPr>
          <p:cNvSpPr txBox="1"/>
          <p:nvPr/>
        </p:nvSpPr>
        <p:spPr>
          <a:xfrm>
            <a:off x="112571" y="1346903"/>
            <a:ext cx="63130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7AC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Disaster Debris Management Site (DDMS) is a temporarily authorized solid waste processing facility subject to an Emergency Final Order.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117AC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DDMS’s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7AC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unique management challenges.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Pre-authorization process: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process.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using DEP Business Portal or through DEP district/delegated county office.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Authorized to county governments.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and number of sites: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697 sites pre-authorized for 2023.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pre-authorized statewide.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17DED-C40D-1433-3179-E574DEC886F4}"/>
              </a:ext>
            </a:extLst>
          </p:cNvPr>
          <p:cNvSpPr txBox="1"/>
          <p:nvPr/>
        </p:nvSpPr>
        <p:spPr>
          <a:xfrm>
            <a:off x="1571823" y="125007"/>
            <a:ext cx="9853335" cy="16793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DISASTER DEBRIS MANAGEMENT</a:t>
            </a:r>
            <a:endParaRPr lang="en-US" dirty="0"/>
          </a:p>
          <a:p>
            <a:r>
              <a:rPr lang="en-US" sz="2500" b="1" dirty="0">
                <a:solidFill>
                  <a:srgbClr val="C8EAF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ORGANICS UPDATE </a:t>
            </a:r>
          </a:p>
          <a:p>
            <a:pPr>
              <a:lnSpc>
                <a:spcPct val="139194"/>
              </a:lnSpc>
            </a:pPr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673D3-7D31-7AED-18AF-5A3962D4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31" y="4330136"/>
            <a:ext cx="4133571" cy="225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34A7B24-362A-0A5D-C7C7-6D091CA32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103" y="1488067"/>
            <a:ext cx="2017374" cy="26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0027C4-277F-EEFF-00EE-44C699161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726" y="1953275"/>
            <a:ext cx="2979139" cy="19943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09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D379BC-BFF4-F54E-A7CD-CFDEA1AEDA4D}"/>
              </a:ext>
            </a:extLst>
          </p:cNvPr>
          <p:cNvSpPr txBox="1"/>
          <p:nvPr/>
        </p:nvSpPr>
        <p:spPr>
          <a:xfrm>
            <a:off x="1755569" y="115709"/>
            <a:ext cx="9013371" cy="15879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8205"/>
              </a:lnSpc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FLORIDA DEPARTMENT OF ENVIRONMENTAL PROTECTION </a:t>
            </a:r>
            <a:endParaRPr lang="en-US" sz="400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ody of water surrounded by trees&#10;&#10;Description automatically generated with medium confidence">
            <a:extLst>
              <a:ext uri="{FF2B5EF4-FFF2-40B4-BE49-F238E27FC236}">
                <a16:creationId xmlns:a16="http://schemas.microsoft.com/office/drawing/2014/main" id="{626E2840-F34C-7947-BC4E-6D9E93FB1F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FAD8294-54E0-6C4A-A4DA-5FD558AA258E}"/>
              </a:ext>
            </a:extLst>
          </p:cNvPr>
          <p:cNvGrpSpPr/>
          <p:nvPr/>
        </p:nvGrpSpPr>
        <p:grpSpPr>
          <a:xfrm>
            <a:off x="1931533" y="1481446"/>
            <a:ext cx="8328935" cy="3895108"/>
            <a:chOff x="1755569" y="1888178"/>
            <a:chExt cx="8328935" cy="38951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72387-9470-DA47-AF3A-570BDC75D3C4}"/>
                </a:ext>
              </a:extLst>
            </p:cNvPr>
            <p:cNvSpPr/>
            <p:nvPr/>
          </p:nvSpPr>
          <p:spPr>
            <a:xfrm>
              <a:off x="1755569" y="1888178"/>
              <a:ext cx="8328935" cy="3895108"/>
            </a:xfrm>
            <a:prstGeom prst="rect">
              <a:avLst/>
            </a:prstGeom>
            <a:solidFill>
              <a:schemeClr val="accent6">
                <a:lumMod val="50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1A7523-D528-7547-8E87-8DC1C815F909}"/>
                </a:ext>
              </a:extLst>
            </p:cNvPr>
            <p:cNvGrpSpPr/>
            <p:nvPr/>
          </p:nvGrpSpPr>
          <p:grpSpPr>
            <a:xfrm>
              <a:off x="2004764" y="2065820"/>
              <a:ext cx="7849336" cy="3539823"/>
              <a:chOff x="1136821" y="2211148"/>
              <a:chExt cx="7849336" cy="3539823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F482474-7996-9E40-98BD-C79F83FFFFC4}"/>
                  </a:ext>
                </a:extLst>
              </p:cNvPr>
              <p:cNvGrpSpPr/>
              <p:nvPr/>
            </p:nvGrpSpPr>
            <p:grpSpPr>
              <a:xfrm>
                <a:off x="3367105" y="2211148"/>
                <a:ext cx="5619052" cy="3539823"/>
                <a:chOff x="4983062" y="1074143"/>
                <a:chExt cx="3193834" cy="2894713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1DB169D-2475-3642-824C-13E842041D07}"/>
                    </a:ext>
                  </a:extLst>
                </p:cNvPr>
                <p:cNvSpPr txBox="1"/>
                <p:nvPr/>
              </p:nvSpPr>
              <p:spPr>
                <a:xfrm>
                  <a:off x="5422280" y="1074143"/>
                  <a:ext cx="2315398" cy="74006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>
                    <a:lnSpc>
                      <a:spcPct val="128205"/>
                    </a:lnSpc>
                  </a:pPr>
                  <a:r>
                    <a:rPr lang="en-US" sz="45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THANK YOU</a:t>
                  </a:r>
                  <a:endParaRPr lang="en-US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80C45ED-A6DD-F64D-9328-ECBAB298B1E0}"/>
                    </a:ext>
                  </a:extLst>
                </p:cNvPr>
                <p:cNvSpPr txBox="1"/>
                <p:nvPr/>
              </p:nvSpPr>
              <p:spPr>
                <a:xfrm>
                  <a:off x="4983062" y="1829523"/>
                  <a:ext cx="3193834" cy="213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Lauren O’Connor</a:t>
                  </a:r>
                  <a:endParaRPr lang="en-US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dirty="0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Permitting and Compliance Assistance Program</a:t>
                  </a:r>
                </a:p>
                <a:p>
                  <a:pPr algn="ctr"/>
                  <a:r>
                    <a:rPr lang="en-US" dirty="0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Division of Waste Management</a:t>
                  </a:r>
                </a:p>
                <a:p>
                  <a:pPr algn="ctr"/>
                  <a:r>
                    <a:rPr lang="en-US" dirty="0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Florida Department of Environmental Protection</a:t>
                  </a:r>
                </a:p>
                <a:p>
                  <a:pPr algn="ctr"/>
                  <a:endParaRPr lang="en-US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dirty="0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Contact Information:</a:t>
                  </a:r>
                </a:p>
                <a:p>
                  <a:pPr algn="ctr"/>
                  <a:r>
                    <a:rPr lang="en-US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850-245-8756</a:t>
                  </a:r>
                  <a:endParaRPr lang="en-US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dirty="0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Lauren.OConnor@FloridaDEP.gov </a:t>
                  </a:r>
                </a:p>
                <a:p>
                  <a:pPr algn="ctr"/>
                  <a:endParaRPr lang="en-US" dirty="0"/>
                </a:p>
              </p:txBody>
            </p:sp>
          </p:grpSp>
          <p:pic>
            <p:nvPicPr>
              <p:cNvPr id="10" name="Picture 9" descr="Florida Department of Environmental Protection Logo">
                <a:extLst>
                  <a:ext uri="{FF2B5EF4-FFF2-40B4-BE49-F238E27FC236}">
                    <a16:creationId xmlns:a16="http://schemas.microsoft.com/office/drawing/2014/main" id="{E3162F9E-12DC-1D42-983F-5C41312E0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6821" y="2663644"/>
                <a:ext cx="2316129" cy="23161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79564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D379BC-BFF4-F54E-A7CD-CFDEA1AEDA4D}"/>
              </a:ext>
            </a:extLst>
          </p:cNvPr>
          <p:cNvSpPr txBox="1"/>
          <p:nvPr/>
        </p:nvSpPr>
        <p:spPr>
          <a:xfrm>
            <a:off x="1755569" y="115709"/>
            <a:ext cx="9013371" cy="15879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8205"/>
              </a:lnSpc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FLORIDA DEPARTMENT OF ENVIRONMENTAL PROTECTION </a:t>
            </a:r>
            <a:endParaRPr lang="en-US" sz="400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ody of water surrounded by trees&#10;&#10;Description automatically generated with medium confidence">
            <a:extLst>
              <a:ext uri="{FF2B5EF4-FFF2-40B4-BE49-F238E27FC236}">
                <a16:creationId xmlns:a16="http://schemas.microsoft.com/office/drawing/2014/main" id="{626E2840-F34C-7947-BC4E-6D9E93FB1F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 descr="Florida Department of Environmental Protection Logo">
            <a:extLst>
              <a:ext uri="{FF2B5EF4-FFF2-40B4-BE49-F238E27FC236}">
                <a16:creationId xmlns:a16="http://schemas.microsoft.com/office/drawing/2014/main" id="{E3162F9E-12DC-1D42-983F-5C41312E04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936" y="2235311"/>
            <a:ext cx="2316129" cy="23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9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dy of water surrounded by trees&#10;&#10;Description automatically generated with medium confidence">
            <a:extLst>
              <a:ext uri="{FF2B5EF4-FFF2-40B4-BE49-F238E27FC236}">
                <a16:creationId xmlns:a16="http://schemas.microsoft.com/office/drawing/2014/main" id="{1CC4B1EE-B15A-8F48-8E6F-6D2A48232F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25AA31-70F1-B140-9426-76A413101196}"/>
              </a:ext>
            </a:extLst>
          </p:cNvPr>
          <p:cNvSpPr/>
          <p:nvPr/>
        </p:nvSpPr>
        <p:spPr>
          <a:xfrm>
            <a:off x="803190" y="1816444"/>
            <a:ext cx="10416746" cy="4567981"/>
          </a:xfrm>
          <a:prstGeom prst="rect">
            <a:avLst/>
          </a:prstGeom>
          <a:solidFill>
            <a:schemeClr val="accent6">
              <a:lumMod val="5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5132E3-C54D-7C45-A661-8EC6D4150A55}"/>
              </a:ext>
            </a:extLst>
          </p:cNvPr>
          <p:cNvGrpSpPr/>
          <p:nvPr/>
        </p:nvGrpSpPr>
        <p:grpSpPr>
          <a:xfrm>
            <a:off x="1052385" y="2277671"/>
            <a:ext cx="9918357" cy="4414530"/>
            <a:chOff x="1136821" y="2399250"/>
            <a:chExt cx="9918357" cy="441453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288C5C9-BC35-C341-BAD3-547146EF8919}"/>
                </a:ext>
              </a:extLst>
            </p:cNvPr>
            <p:cNvGrpSpPr/>
            <p:nvPr/>
          </p:nvGrpSpPr>
          <p:grpSpPr>
            <a:xfrm>
              <a:off x="3682315" y="2399250"/>
              <a:ext cx="7372863" cy="4414530"/>
              <a:chOff x="5162224" y="1227964"/>
              <a:chExt cx="4190689" cy="361000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79DE2E-FC20-4E41-A5E0-A31FCC7F2E39}"/>
                  </a:ext>
                </a:extLst>
              </p:cNvPr>
              <p:cNvSpPr txBox="1"/>
              <p:nvPr/>
            </p:nvSpPr>
            <p:spPr>
              <a:xfrm>
                <a:off x="5162224" y="1227964"/>
                <a:ext cx="4190689" cy="17743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45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FLORIDA ORGANICS RECYCLING PROGRAM UPDATE</a:t>
                </a:r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F30178-1174-AD49-AE26-BBEFFE40A5C8}"/>
                  </a:ext>
                </a:extLst>
              </p:cNvPr>
              <p:cNvSpPr txBox="1"/>
              <p:nvPr/>
            </p:nvSpPr>
            <p:spPr>
              <a:xfrm>
                <a:off x="5190319" y="3151676"/>
                <a:ext cx="4088897" cy="168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Lauren O’Connor</a:t>
                </a:r>
              </a:p>
              <a:p>
                <a:pPr algn="r"/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Permitting and Compliance Assistance Program</a:t>
                </a:r>
              </a:p>
              <a:p>
                <a:pPr algn="r"/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Division of Waste Management</a:t>
                </a:r>
              </a:p>
              <a:p>
                <a:pPr algn="r"/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Florida Department of Environmental Protection</a:t>
                </a:r>
              </a:p>
              <a:p>
                <a:pPr algn="r"/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Orlando, Florida | June 25, 2024</a:t>
                </a:r>
              </a:p>
              <a:p>
                <a:endParaRPr lang="en-US" dirty="0"/>
              </a:p>
            </p:txBody>
          </p:sp>
        </p:grpSp>
        <p:pic>
          <p:nvPicPr>
            <p:cNvPr id="9" name="Picture 8" descr="Florida Department of Environmental Protection Logo">
              <a:extLst>
                <a:ext uri="{FF2B5EF4-FFF2-40B4-BE49-F238E27FC236}">
                  <a16:creationId xmlns:a16="http://schemas.microsoft.com/office/drawing/2014/main" id="{6EFACE86-3E6D-8B48-8858-F6F4EF9FD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6821" y="2663644"/>
              <a:ext cx="2316129" cy="2316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65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710E43-1CCB-BB45-AF09-48046774E29C}"/>
              </a:ext>
            </a:extLst>
          </p:cNvPr>
          <p:cNvSpPr txBox="1"/>
          <p:nvPr/>
        </p:nvSpPr>
        <p:spPr>
          <a:xfrm>
            <a:off x="1471058" y="150959"/>
            <a:ext cx="1036624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CURRENT STATE OF ORGANICS IN FLORIDA</a:t>
            </a:r>
            <a:endParaRPr lang="en-US" dirty="0"/>
          </a:p>
          <a:p>
            <a:r>
              <a:rPr lang="en-US" sz="2500" b="1" dirty="0">
                <a:solidFill>
                  <a:srgbClr val="C8EAF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2022 FLORIDA MUNICIPAL SOLID WASTE (MSW) </a:t>
            </a:r>
          </a:p>
        </p:txBody>
      </p:sp>
      <p:pic>
        <p:nvPicPr>
          <p:cNvPr id="2" name="Picture 1" descr="Chart, pie chart&#10;&#10;Description automatically generated">
            <a:extLst>
              <a:ext uri="{FF2B5EF4-FFF2-40B4-BE49-F238E27FC236}">
                <a16:creationId xmlns:a16="http://schemas.microsoft.com/office/drawing/2014/main" id="{1111D024-C099-1F15-0AFB-5AE771E14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8" t="19729" r="19521" b="10506"/>
          <a:stretch/>
        </p:blipFill>
        <p:spPr>
          <a:xfrm>
            <a:off x="558159" y="2019368"/>
            <a:ext cx="5189499" cy="453807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F0EBC9-D80C-2045-07D8-AC007C05A1A6}"/>
              </a:ext>
            </a:extLst>
          </p:cNvPr>
          <p:cNvSpPr txBox="1"/>
          <p:nvPr/>
        </p:nvSpPr>
        <p:spPr>
          <a:xfrm>
            <a:off x="640485" y="1536107"/>
            <a:ext cx="5024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MSW COLLECTED - 50.7 MILLION TONS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B538C6-CB29-BADF-ED7A-09C7B007B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705853"/>
              </p:ext>
            </p:extLst>
          </p:nvPr>
        </p:nvGraphicFramePr>
        <p:xfrm>
          <a:off x="6444343" y="2066254"/>
          <a:ext cx="5267875" cy="453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2383">
                  <a:extLst>
                    <a:ext uri="{9D8B030D-6E8A-4147-A177-3AD203B41FA5}">
                      <a16:colId xmlns:a16="http://schemas.microsoft.com/office/drawing/2014/main" val="3058470876"/>
                    </a:ext>
                  </a:extLst>
                </a:gridCol>
                <a:gridCol w="589059">
                  <a:extLst>
                    <a:ext uri="{9D8B030D-6E8A-4147-A177-3AD203B41FA5}">
                      <a16:colId xmlns:a16="http://schemas.microsoft.com/office/drawing/2014/main" val="1030596781"/>
                    </a:ext>
                  </a:extLst>
                </a:gridCol>
                <a:gridCol w="891206">
                  <a:extLst>
                    <a:ext uri="{9D8B030D-6E8A-4147-A177-3AD203B41FA5}">
                      <a16:colId xmlns:a16="http://schemas.microsoft.com/office/drawing/2014/main" val="615079635"/>
                    </a:ext>
                  </a:extLst>
                </a:gridCol>
                <a:gridCol w="708512">
                  <a:extLst>
                    <a:ext uri="{9D8B030D-6E8A-4147-A177-3AD203B41FA5}">
                      <a16:colId xmlns:a16="http://schemas.microsoft.com/office/drawing/2014/main" val="834450634"/>
                    </a:ext>
                  </a:extLst>
                </a:gridCol>
                <a:gridCol w="1012288">
                  <a:extLst>
                    <a:ext uri="{9D8B030D-6E8A-4147-A177-3AD203B41FA5}">
                      <a16:colId xmlns:a16="http://schemas.microsoft.com/office/drawing/2014/main" val="506433434"/>
                    </a:ext>
                  </a:extLst>
                </a:gridCol>
                <a:gridCol w="964427">
                  <a:extLst>
                    <a:ext uri="{9D8B030D-6E8A-4147-A177-3AD203B41FA5}">
                      <a16:colId xmlns:a16="http://schemas.microsoft.com/office/drawing/2014/main" val="566477398"/>
                    </a:ext>
                  </a:extLst>
                </a:gridCol>
              </a:tblGrid>
              <a:tr h="44917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 SOLID WASTE COLLECTED ¹</a:t>
                      </a:r>
                      <a:endParaRPr lang="en-US" sz="1000" b="1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10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auto"/>
                      <a:endParaRPr lang="en-US" sz="10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 SOLID WASTE RECYCLED</a:t>
                      </a:r>
                      <a:endParaRPr lang="en-US" sz="1000" b="1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10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162158"/>
                  </a:ext>
                </a:extLst>
              </a:tr>
              <a:tr h="1069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ORGANIC MATERIALS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TONS PER YEAR</a:t>
                      </a:r>
                      <a:endParaRPr lang="en-US" sz="10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TOTAL TONS PER YEAR</a:t>
                      </a:r>
                      <a:endParaRPr lang="en-US" sz="10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TONS RECYCLED</a:t>
                      </a:r>
                      <a:endParaRPr lang="en-US" sz="10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TOTAL TONS RECYCLED</a:t>
                      </a:r>
                      <a:endParaRPr lang="en-US" sz="10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RECYCLING RATE² (PERCENT)</a:t>
                      </a:r>
                      <a:endParaRPr lang="en-US" sz="10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7140857"/>
                  </a:ext>
                </a:extLst>
              </a:tr>
              <a:tr h="2760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Newspapers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548,096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68,123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65627721"/>
                  </a:ext>
                </a:extLst>
              </a:tr>
              <a:tr h="45324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Corrugated Cardboard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3,284,760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1,292,183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5171240"/>
                  </a:ext>
                </a:extLst>
              </a:tr>
              <a:tr h="27608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Paper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772,232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125,677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1444283"/>
                  </a:ext>
                </a:extLst>
              </a:tr>
              <a:tr h="344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Paper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3,812,386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304,762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1375181"/>
                  </a:ext>
                </a:extLst>
              </a:tr>
              <a:tr h="344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Yard Waste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5,132,790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3,043,215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08192325"/>
                  </a:ext>
                </a:extLst>
              </a:tr>
              <a:tr h="374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Wastes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3,391,072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211,106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734559"/>
                  </a:ext>
                </a:extLst>
              </a:tr>
              <a:tr h="37461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Fuel ³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r>
                        <a:rPr lang="en-US" sz="1100" u="none" strike="noStrike" baseline="30000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111,460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1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75115853"/>
                  </a:ext>
                </a:extLst>
              </a:tr>
              <a:tr h="575190"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¹Municipal solid waste collected is the total recycled, landfilled and combusted.                                                                                         </a:t>
                      </a:r>
                      <a:br>
                        <a:rPr lang="en-US" sz="9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u="none" strike="noStrik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²Unadjusted traditional recycling rate.                                                                                                                                                                                                                                                                         ³Process fuel is composed of yard, wood and paper waste used in process boilers.</a:t>
                      </a:r>
                      <a:endParaRPr lang="en-US" sz="900" b="0" i="0" u="none" strike="noStrike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7514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7F2F0E2-02FA-DF9C-807E-BB0866EEF1E8}"/>
              </a:ext>
            </a:extLst>
          </p:cNvPr>
          <p:cNvSpPr txBox="1"/>
          <p:nvPr/>
        </p:nvSpPr>
        <p:spPr>
          <a:xfrm>
            <a:off x="6305006" y="1572406"/>
            <a:ext cx="5659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none" strike="noStrike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MSW COLLECTED AND RECYCLED - ORGANICS</a:t>
            </a:r>
            <a:endParaRPr lang="en-US" sz="14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09FF00-AE97-5DD0-C8AF-1CD735583EAA}"/>
              </a:ext>
            </a:extLst>
          </p:cNvPr>
          <p:cNvSpPr/>
          <p:nvPr/>
        </p:nvSpPr>
        <p:spPr>
          <a:xfrm>
            <a:off x="1193123" y="2830935"/>
            <a:ext cx="932387" cy="45915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D5BC53-4272-2501-BDEA-36592E739D27}"/>
              </a:ext>
            </a:extLst>
          </p:cNvPr>
          <p:cNvSpPr/>
          <p:nvPr/>
        </p:nvSpPr>
        <p:spPr>
          <a:xfrm>
            <a:off x="718910" y="3465575"/>
            <a:ext cx="932387" cy="45915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4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E53ED9-1275-EB40-AFAF-F0F0B8EBA35F}"/>
              </a:ext>
            </a:extLst>
          </p:cNvPr>
          <p:cNvSpPr txBox="1"/>
          <p:nvPr/>
        </p:nvSpPr>
        <p:spPr>
          <a:xfrm>
            <a:off x="1533595" y="260966"/>
            <a:ext cx="10658405" cy="7155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9032"/>
              </a:lnSpc>
            </a:pPr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CURRENT STATE OF ORGANICS IN FLORIDA</a:t>
            </a:r>
            <a:r>
              <a:rPr lang="en-US" sz="2500" b="1" dirty="0">
                <a:solidFill>
                  <a:srgbClr val="C8EAF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998D51-398D-9F47-867E-17FA01A1BEC3}"/>
              </a:ext>
            </a:extLst>
          </p:cNvPr>
          <p:cNvSpPr/>
          <p:nvPr/>
        </p:nvSpPr>
        <p:spPr>
          <a:xfrm>
            <a:off x="188259" y="1326478"/>
            <a:ext cx="1200374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focus of Florida organics recycling has been on the production and use of compost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processed at</a:t>
            </a:r>
            <a:r>
              <a:rPr lang="en-US" sz="24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Source-Separated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rganic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rocessing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acilities (SOPFs). SOPFs include yard trash, manure, animal byproducts and vegetative wastes.</a:t>
            </a:r>
          </a:p>
          <a:p>
            <a:pPr algn="l">
              <a:spcAft>
                <a:spcPts val="0"/>
              </a:spcAft>
              <a:defRPr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2023, Florida had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</a:t>
            </a:r>
            <a:r>
              <a:rPr lang="en-US" sz="24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en-US" sz="24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SOPFs and permitted organics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 facilities </a:t>
            </a:r>
            <a:r>
              <a:rPr lang="en-US" sz="24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 over three million tons of organics that were diverted for beneficial use. </a:t>
            </a: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2023, there was an increase in community compost operations processing food waste throughout the state.</a:t>
            </a: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i="0" u="none" strike="noStrike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Environmental Protection (DEP)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currently in rulemaking to update</a:t>
            </a:r>
            <a:r>
              <a:rPr lang="en-US" sz="2400" i="0" u="none" strike="noStrike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Chapter 62-709, Florida Administrative Code (F.A.C.) – Criteria for Organics Processing and Recycling Facilities for updates.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2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9E7426-2F5A-EBA6-412B-F300862C0A8B}"/>
              </a:ext>
            </a:extLst>
          </p:cNvPr>
          <p:cNvSpPr txBox="1"/>
          <p:nvPr/>
        </p:nvSpPr>
        <p:spPr>
          <a:xfrm>
            <a:off x="1755568" y="0"/>
            <a:ext cx="9853335" cy="7688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9194"/>
              </a:lnSpc>
            </a:pPr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FLORIDA COMPOSTING FACILITIES</a:t>
            </a:r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8C2C674-15EF-31A3-8F3C-4F9688261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742899"/>
              </p:ext>
            </p:extLst>
          </p:nvPr>
        </p:nvGraphicFramePr>
        <p:xfrm>
          <a:off x="1655164" y="2020389"/>
          <a:ext cx="8996961" cy="412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9282">
                  <a:extLst>
                    <a:ext uri="{9D8B030D-6E8A-4147-A177-3AD203B41FA5}">
                      <a16:colId xmlns:a16="http://schemas.microsoft.com/office/drawing/2014/main" val="4189976998"/>
                    </a:ext>
                  </a:extLst>
                </a:gridCol>
                <a:gridCol w="1517679">
                  <a:extLst>
                    <a:ext uri="{9D8B030D-6E8A-4147-A177-3AD203B41FA5}">
                      <a16:colId xmlns:a16="http://schemas.microsoft.com/office/drawing/2014/main" val="3984047057"/>
                    </a:ext>
                  </a:extLst>
                </a:gridCol>
              </a:tblGrid>
              <a:tr h="2798257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2000" b="1" dirty="0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Registered Source-Separated Organics Processing Facilities Recycling/Composting Organics</a:t>
                      </a:r>
                    </a:p>
                    <a:p>
                      <a:pPr lvl="1" algn="l" fontAlgn="t"/>
                      <a:endParaRPr lang="en-US" sz="1800" b="1" dirty="0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lvl="1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Yard trash mulching/composting.</a:t>
                      </a:r>
                    </a:p>
                    <a:p>
                      <a:pPr marL="742950" lvl="1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Manure composting/blending.</a:t>
                      </a:r>
                    </a:p>
                    <a:p>
                      <a:pPr marL="742950" lvl="1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 and post-consumer vegetative (food) waste composting.</a:t>
                      </a:r>
                    </a:p>
                    <a:p>
                      <a:pPr marL="742950" lvl="1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 byproducts (meats, eggs and dairy) composting.</a:t>
                      </a:r>
                    </a:p>
                    <a:p>
                      <a:pPr marL="742950" lvl="1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Sargassum seaweed.</a:t>
                      </a:r>
                    </a:p>
                  </a:txBody>
                  <a:tcPr marL="53065" marR="53065" marT="53065" marB="530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en-US" sz="2000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en-US" sz="2000" b="0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2000" b="0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</a:p>
                    <a:p>
                      <a:pPr algn="ctr" fontAlgn="t"/>
                      <a:r>
                        <a:rPr lang="en-US" sz="2000" b="0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algn="ctr" fontAlgn="t"/>
                      <a:r>
                        <a:rPr lang="en-US" sz="2000" b="0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  <a:p>
                      <a:pPr algn="ctr" fontAlgn="t"/>
                      <a:endParaRPr lang="en-US" sz="2000" b="0">
                        <a:solidFill>
                          <a:srgbClr val="2D516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2000" b="0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ctr" fontAlgn="t"/>
                      <a:r>
                        <a:rPr lang="en-US" sz="2000" b="0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3065" marR="53065" marT="53065" marB="5306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73021"/>
                  </a:ext>
                </a:extLst>
              </a:tr>
              <a:tr h="451218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2000" b="1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Permitted Solid Waste Composting Facilities </a:t>
                      </a:r>
                    </a:p>
                  </a:txBody>
                  <a:tcPr marL="53065" marR="53065" marT="53065" marB="5306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3065" marR="53065" marT="53065" marB="53065" anchor="ctr"/>
                </a:tc>
                <a:extLst>
                  <a:ext uri="{0D108BD9-81ED-4DB2-BD59-A6C34878D82A}">
                    <a16:rowId xmlns:a16="http://schemas.microsoft.com/office/drawing/2014/main" val="3320752016"/>
                  </a:ext>
                </a:extLst>
              </a:tr>
              <a:tr h="393913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2000" b="1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Permitted Biosolids Composting Facilities</a:t>
                      </a:r>
                    </a:p>
                  </a:txBody>
                  <a:tcPr marL="53065" marR="53065" marT="53065" marB="5306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3065" marR="53065" marT="53065" marB="53065" anchor="ctr"/>
                </a:tc>
                <a:extLst>
                  <a:ext uri="{0D108BD9-81ED-4DB2-BD59-A6C34878D82A}">
                    <a16:rowId xmlns:a16="http://schemas.microsoft.com/office/drawing/2014/main" val="3791048899"/>
                  </a:ext>
                </a:extLst>
              </a:tr>
              <a:tr h="408527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2000" b="1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Permitted Anaerobic Composting Facilities </a:t>
                      </a:r>
                    </a:p>
                  </a:txBody>
                  <a:tcPr marL="53065" marR="53065" marT="53065" marB="5306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solidFill>
                            <a:srgbClr val="2D516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3065" marR="53065" marT="53065" marB="53065" anchor="ctr"/>
                </a:tc>
                <a:extLst>
                  <a:ext uri="{0D108BD9-81ED-4DB2-BD59-A6C34878D82A}">
                    <a16:rowId xmlns:a16="http://schemas.microsoft.com/office/drawing/2014/main" val="9680005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81DD97-49F1-6875-DA13-5C7F3CFAD183}"/>
              </a:ext>
            </a:extLst>
          </p:cNvPr>
          <p:cNvSpPr txBox="1"/>
          <p:nvPr/>
        </p:nvSpPr>
        <p:spPr>
          <a:xfrm>
            <a:off x="1755568" y="563969"/>
            <a:ext cx="9069185" cy="6188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3846"/>
              </a:lnSpc>
            </a:pPr>
            <a:r>
              <a:rPr lang="en-US" sz="2500" b="1" dirty="0">
                <a:solidFill>
                  <a:srgbClr val="C8EAF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REGISTERED/PERMITTED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1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7054B11-3053-B245-990B-9179EAE1F427}"/>
              </a:ext>
            </a:extLst>
          </p:cNvPr>
          <p:cNvSpPr txBox="1"/>
          <p:nvPr/>
        </p:nvSpPr>
        <p:spPr>
          <a:xfrm>
            <a:off x="1573592" y="119587"/>
            <a:ext cx="10366247" cy="1033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COMPOSTING FACILITIES </a:t>
            </a:r>
            <a:endParaRPr lang="en-US" dirty="0"/>
          </a:p>
          <a:p>
            <a:r>
              <a:rPr lang="en-US" sz="2500" b="1" dirty="0">
                <a:solidFill>
                  <a:srgbClr val="C8EAF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EXEMPTIONS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E88778-980E-A3DA-5C63-E768A213DA88}"/>
              </a:ext>
            </a:extLst>
          </p:cNvPr>
          <p:cNvSpPr txBox="1">
            <a:spLocks/>
          </p:cNvSpPr>
          <p:nvPr/>
        </p:nvSpPr>
        <p:spPr bwMode="auto">
          <a:xfrm>
            <a:off x="378069" y="1538653"/>
            <a:ext cx="8361486" cy="498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0"/>
              </a:spcAft>
              <a:defRPr/>
            </a:pPr>
            <a:r>
              <a:rPr lang="en-US" b="1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Composting on the farm: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 to normal farming operations.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use on and off the farm.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Exemptions - 62-709.305, F.A.C.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Agricultural Best Management Practices - Florida Department of Agriculture and Consumer Services (fdacs.gov)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Aft>
                <a:spcPts val="0"/>
              </a:spcAft>
              <a:defRPr/>
            </a:pPr>
            <a:r>
              <a:rPr lang="en-US" b="1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Composting – 15 known operations: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Composting &lt; 100 cubic yards of organic solid waste.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generated onsite or offsite.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Neighborhood, school or university and other institutions.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Composting for Community Map – ILSR.org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Aft>
                <a:spcPts val="0"/>
              </a:spcAft>
              <a:defRPr/>
            </a:pPr>
            <a:r>
              <a:rPr lang="en-US" b="1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Backyard Composting: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Composting of grass clippings, leaves and food waste.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is generated by the homeowner or tenant.</a:t>
            </a:r>
          </a:p>
          <a:p>
            <a:pPr algn="l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0"/>
              </a:spcAft>
              <a:defRPr/>
            </a:pPr>
            <a:endParaRPr lang="en-US" dirty="0"/>
          </a:p>
          <a:p>
            <a:pPr algn="l">
              <a:spcAft>
                <a:spcPts val="0"/>
              </a:spcAft>
              <a:defRPr/>
            </a:pPr>
            <a:endParaRPr lang="en-US" dirty="0"/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icture containing ground, outdoor, container, bin&#10;&#10;Description automatically generated">
            <a:extLst>
              <a:ext uri="{FF2B5EF4-FFF2-40B4-BE49-F238E27FC236}">
                <a16:creationId xmlns:a16="http://schemas.microsoft.com/office/drawing/2014/main" id="{D4CFC10E-8E7C-A193-25E6-EAFBBD091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4562" y="3429000"/>
            <a:ext cx="2457450" cy="3206535"/>
          </a:xfrm>
          <a:prstGeom prst="rect">
            <a:avLst/>
          </a:prstGeom>
          <a:ln w="1270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C4C2AA-583C-BD33-D5A6-2F14B4145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4562" y="1608200"/>
            <a:ext cx="2457451" cy="15680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94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5CB4B8-9F7A-564F-BE48-48B534B3A1F0}"/>
              </a:ext>
            </a:extLst>
          </p:cNvPr>
          <p:cNvSpPr txBox="1"/>
          <p:nvPr/>
        </p:nvSpPr>
        <p:spPr>
          <a:xfrm>
            <a:off x="350264" y="1541599"/>
            <a:ext cx="1164771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SOPF Registration: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62-709, F.A.C.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62-701, F.A.C. – general provisions.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to one year – must renew annually.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2D516F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lvl="1" algn="l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Waste Composting Facility Permit: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62-701, F.A.C.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62-709, F.A.C. 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 required – five years.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Waste Organic Recycling Pilot Project Permit: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62-709, F.A.C.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 required – 18 months, with option to extend.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FEEEB-AD36-3268-AF81-7E4D17AE017A}"/>
              </a:ext>
            </a:extLst>
          </p:cNvPr>
          <p:cNvSpPr txBox="1"/>
          <p:nvPr/>
        </p:nvSpPr>
        <p:spPr>
          <a:xfrm>
            <a:off x="1541417" y="165404"/>
            <a:ext cx="1065058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ORGANICS RECYCLING FACILITIES</a:t>
            </a:r>
            <a:endParaRPr lang="en-US" dirty="0"/>
          </a:p>
          <a:p>
            <a:r>
              <a:rPr lang="en-US" sz="2500" b="1" dirty="0">
                <a:solidFill>
                  <a:srgbClr val="C8EAF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REGISTRATIONS AND PERMITS</a:t>
            </a: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6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5CB4B8-9F7A-564F-BE48-48B534B3A1F0}"/>
              </a:ext>
            </a:extLst>
          </p:cNvPr>
          <p:cNvSpPr txBox="1"/>
          <p:nvPr/>
        </p:nvSpPr>
        <p:spPr>
          <a:xfrm>
            <a:off x="0" y="1550489"/>
            <a:ext cx="12195202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400" b="1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Biosolids Processing/Composting Facility Permit: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62-640, F.A.C.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 required – five years.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Biosolids with yard trash is regulated under Chapter 62-640, F.A.C.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Biosolids with organics other than yard trash is regulated under Chapters 62-640 and 62-709, F.A.C.  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Program Anaerobic Digestion Permit:</a:t>
            </a: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62-210, F.A.C. </a:t>
            </a: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for digestion of organic waste in the production of renewable natural gas (RNG).</a:t>
            </a: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0"/>
              </a:spcAft>
              <a:defRPr/>
            </a:pPr>
            <a:r>
              <a:rPr lang="en-US" sz="26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Stormwater and Multi-Sector Generic (MSGP) Permits: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Chapters 62-620 and 62-621, F.A.C.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facility is evaluated on a case-by-case basis.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NPDES Stormwater Program | DEP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Stormwater FAQ’s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FEEEB-AD36-3268-AF81-7E4D17AE017A}"/>
              </a:ext>
            </a:extLst>
          </p:cNvPr>
          <p:cNvSpPr txBox="1"/>
          <p:nvPr/>
        </p:nvSpPr>
        <p:spPr>
          <a:xfrm>
            <a:off x="1541417" y="165404"/>
            <a:ext cx="1065058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ORGANICS RECYCLING FACILITIES</a:t>
            </a:r>
            <a:endParaRPr lang="en-US" dirty="0"/>
          </a:p>
          <a:p>
            <a:r>
              <a:rPr lang="en-US" sz="2500" b="1" dirty="0">
                <a:solidFill>
                  <a:srgbClr val="C8EAF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REGISTRATIONS AND PERMITS - CONTINUED</a:t>
            </a: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4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5CB4B8-9F7A-564F-BE48-48B534B3A1F0}"/>
              </a:ext>
            </a:extLst>
          </p:cNvPr>
          <p:cNvSpPr txBox="1"/>
          <p:nvPr/>
        </p:nvSpPr>
        <p:spPr>
          <a:xfrm>
            <a:off x="195622" y="1583505"/>
            <a:ext cx="11800755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4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waste management is delegated to the counties and local municipalities by </a:t>
            </a:r>
            <a:r>
              <a:rPr lang="en-US" sz="24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Chapter 403.706, Florida Statute</a:t>
            </a:r>
            <a:r>
              <a:rPr lang="en-US" sz="24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defRPr/>
            </a:pPr>
            <a:endParaRPr lang="en-US" sz="2400" b="1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400" b="1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Zoning/Land Use: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 does not evaluate local zoning or land use ordinances when determining whether to issue or deny a permit.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comply with local zoning and land use requirements.</a:t>
            </a:r>
          </a:p>
          <a:p>
            <a:pPr marL="1371600" lvl="2" indent="-4572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Restrictions:</a:t>
            </a: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solid waste permits, if applicable.</a:t>
            </a: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Franchise agreements with waste haulers.</a:t>
            </a: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control ordinances. </a:t>
            </a: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restrictions on processing certain feedstocks (e.g., manure, food waste, etc.).</a:t>
            </a:r>
          </a:p>
          <a:p>
            <a:pPr marL="1257300" lvl="2" indent="-342900" algn="l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restrictions for proximity to public utilities.        </a:t>
            </a:r>
          </a:p>
          <a:p>
            <a:pPr algn="l">
              <a:spcAft>
                <a:spcPts val="0"/>
              </a:spcAft>
              <a:defRPr/>
            </a:pPr>
            <a:r>
              <a:rPr lang="en-US" sz="2600" dirty="0">
                <a:solidFill>
                  <a:srgbClr val="2D5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dirty="0">
              <a:solidFill>
                <a:srgbClr val="2D5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FEEEB-AD36-3268-AF81-7E4D17AE017A}"/>
              </a:ext>
            </a:extLst>
          </p:cNvPr>
          <p:cNvSpPr txBox="1"/>
          <p:nvPr/>
        </p:nvSpPr>
        <p:spPr>
          <a:xfrm>
            <a:off x="1541417" y="165404"/>
            <a:ext cx="1065058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ORGANICS RECYCLING FACILITIES</a:t>
            </a:r>
            <a:endParaRPr lang="en-US" dirty="0"/>
          </a:p>
          <a:p>
            <a:r>
              <a:rPr lang="en-US" sz="2500" b="1" dirty="0">
                <a:solidFill>
                  <a:srgbClr val="C8EAF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LOCAL REQUIREMENTS</a:t>
            </a: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29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P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2B5E8"/>
      </a:accent1>
      <a:accent2>
        <a:srgbClr val="C7E9FA"/>
      </a:accent2>
      <a:accent3>
        <a:srgbClr val="117AC0"/>
      </a:accent3>
      <a:accent4>
        <a:srgbClr val="0153A0"/>
      </a:accent4>
      <a:accent5>
        <a:srgbClr val="243F78"/>
      </a:accent5>
      <a:accent6>
        <a:srgbClr val="2E527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-DEP MasterSlides Template_v11022021-" id="{2B5C3F11-2D1C-0346-A05B-D8DF9C08BE0F}" vid="{58A7D8D1-8D2E-114E-82D1-FACBD2697E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DEA0B50153964892AE62E2076240A5" ma:contentTypeVersion="6" ma:contentTypeDescription="Create a new document." ma:contentTypeScope="" ma:versionID="c6e74db2f22fd49e1f1dc0225c871f1e">
  <xsd:schema xmlns:xsd="http://www.w3.org/2001/XMLSchema" xmlns:xs="http://www.w3.org/2001/XMLSchema" xmlns:p="http://schemas.microsoft.com/office/2006/metadata/properties" xmlns:ns2="ed83551b-1c74-4eb0-a689-e3b00317a30f" xmlns:ns3="ef4b5ca4-ba61-43ea-a705-463080e6ae4f" targetNamespace="http://schemas.microsoft.com/office/2006/metadata/properties" ma:root="true" ma:fieldsID="a5bd6512ff6acb3acf23ccfd726b91c7" ns2:_="" ns3:_="">
    <xsd:import namespace="ed83551b-1c74-4eb0-a689-e3b00317a30f"/>
    <xsd:import namespace="ef4b5ca4-ba61-43ea-a705-463080e6ae4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83551b-1c74-4eb0-a689-e3b00317a30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b5ca4-ba61-43ea-a705-463080e6ae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d83551b-1c74-4eb0-a689-e3b00317a30f">NPVFY6KNS3ZM-1645903343-68</_dlc_DocId>
    <_dlc_DocIdUrl xmlns="ed83551b-1c74-4eb0-a689-e3b00317a30f">
      <Url>https://floridadep.sharepoint.com/comm/_layouts/15/DocIdRedir.aspx?ID=NPVFY6KNS3ZM-1645903343-68</Url>
      <Description>NPVFY6KNS3ZM-1645903343-68</Description>
    </_dlc_DocIdUrl>
    <SharedWithUsers xmlns="ed83551b-1c74-4eb0-a689-e3b00317a30f">
      <UserInfo>
        <DisplayName>Taylor, Stacie L</DisplayName>
        <AccountId>34842</AccountId>
        <AccountType/>
      </UserInfo>
      <UserInfo>
        <DisplayName>CommsReview</DisplayName>
        <AccountId>24849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66B015B-898E-4F4A-9E3C-507451E660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83551b-1c74-4eb0-a689-e3b00317a30f"/>
    <ds:schemaRef ds:uri="ef4b5ca4-ba61-43ea-a705-463080e6ae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4152B7-E420-4296-9A37-B48677F31A50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ef4b5ca4-ba61-43ea-a705-463080e6ae4f"/>
    <ds:schemaRef ds:uri="ed83551b-1c74-4eb0-a689-e3b00317a30f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3E37CB0-9D80-4B3D-AF5F-24A538182F3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965F688-8712-43A7-BBEA-0AD0F5316E8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1223</Words>
  <Application>Microsoft Office PowerPoint</Application>
  <PresentationFormat>Widescreen</PresentationFormat>
  <Paragraphs>231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Franklin Gothic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Galoso, Franko</dc:creator>
  <cp:lastModifiedBy>O'Connor, Lauren</cp:lastModifiedBy>
  <cp:revision>5</cp:revision>
  <dcterms:created xsi:type="dcterms:W3CDTF">2021-11-02T20:05:09Z</dcterms:created>
  <dcterms:modified xsi:type="dcterms:W3CDTF">2024-07-10T15:56:39Z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0x01010092DEA0B50153964892AE62E2076240A5</vt:lpwstr>
  </property>
  <property fmtid="{D5CDD505-2E9C-101B-9397-08002B2CF9AE}" pid="3" name="_dlc_DocIdItemGuid">
    <vt:lpwstr>2c024e21-17e4-481b-96d0-8ad5ee7b2850</vt:lpwstr>
  </property>
</Properties>
</file>